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747BE-682B-459D-9742-00BC948A586E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526F5-F266-41B9-9BAF-C2FE0C035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569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99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70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57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37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50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95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08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29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03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1D55E-FD30-44D6-9290-8FCA9FAB1A11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81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calhost\Volumes\Jules%20Samsung\Economics\videos\Economic%20Development\Slavery%20in%20the%20Chocolate%20Industry%20-%20YouTube.flv" TargetMode="External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hyperlink" Target="file:///\\localhost\Volumes\Jules%20Samsung\Economics\videos\Economic%20Development\Fair%20Trade%20-%20The%20Movie.%20An%20eq.tv%20original.%20-%20YouTube.fl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International Trade and Economic Development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Chapter 30 IB Economics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991696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389" y="303389"/>
            <a:ext cx="1905000" cy="1905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3444" y="14346"/>
            <a:ext cx="690033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Trade Strategies for economic growth and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Trade </a:t>
            </a:r>
            <a:r>
              <a:rPr lang="en-US" sz="2000" b="1" dirty="0" err="1" smtClean="0">
                <a:solidFill>
                  <a:srgbClr val="7030A0"/>
                </a:solidFill>
              </a:rPr>
              <a:t>Liberalisation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WTO attempts to promote trade </a:t>
            </a:r>
            <a:r>
              <a:rPr lang="en-US" sz="2000" dirty="0" err="1" smtClean="0"/>
              <a:t>liberalisation</a:t>
            </a:r>
            <a:r>
              <a:rPr lang="en-US" sz="2000" dirty="0" smtClean="0"/>
              <a:t> (removal of protectionism) to try to help developing countries and allow them to benefit from their comparative advantage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World Bank, the IMF and the US Treasury department, in return for financial help, insists that developing countries follow the Washington Consensus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A balanced budget (fiscal)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Spending priorities must be basic health and education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Interest rate </a:t>
            </a:r>
            <a:r>
              <a:rPr lang="en-US" sz="2000" dirty="0" err="1" smtClean="0"/>
              <a:t>liberalisation</a:t>
            </a:r>
            <a:endParaRPr lang="en-US" sz="20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A competitive exchange rate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Trade </a:t>
            </a:r>
            <a:r>
              <a:rPr lang="en-US" sz="2000" dirty="0" err="1" smtClean="0"/>
              <a:t>liberalisation</a:t>
            </a:r>
            <a:endParaRPr lang="en-US" sz="20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err="1" smtClean="0"/>
              <a:t>Liberalisation</a:t>
            </a:r>
            <a:r>
              <a:rPr lang="en-US" sz="2000" dirty="0" smtClean="0"/>
              <a:t> of FDI flows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err="1" smtClean="0"/>
              <a:t>Privatisation</a:t>
            </a:r>
            <a:endParaRPr lang="en-US" sz="20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Deregulation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Secure property rights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There has been a lot of criticism of this and some argue that these conditions are only set so that MNCs can get access to low cost </a:t>
            </a:r>
            <a:r>
              <a:rPr lang="en-US" sz="2000" dirty="0" err="1" smtClean="0"/>
              <a:t>labour</a:t>
            </a: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Many Latin American countries have been successfully moving to an inward policy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694" y="2427111"/>
            <a:ext cx="2432306" cy="22055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070" y="4672189"/>
            <a:ext cx="2212930" cy="218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954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998" y="1086556"/>
            <a:ext cx="5682073" cy="426155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3444" y="42570"/>
            <a:ext cx="5898445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C00000"/>
                </a:solidFill>
              </a:rPr>
              <a:t>Trade Strategies for economic growth and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srgbClr val="7030A0"/>
                </a:solidFill>
              </a:rPr>
              <a:t>Bilateral and regional trade agreements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/>
              <a:t>The more agreements that are made the greater will be the ability of developing countries to trade and so gain growth and eventually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srgbClr val="660066"/>
                </a:solidFill>
              </a:rPr>
              <a:t>Diversification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/>
              <a:t>Many developing countries are now pursuing export diversification to gain growth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/>
              <a:t>The aim is to move away from just primary products to manufactured and semi-manufactured goods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/>
              <a:t>This helps to protect themselves from volatile price changes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/>
              <a:t>There will also be increased use of technology and increased demand for skilled workers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/>
              <a:t>The problem of tariff escalation still exists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 smtClean="0"/>
              <a:t>Plus a more highly qualified workforce is required</a:t>
            </a:r>
          </a:p>
        </p:txBody>
      </p:sp>
    </p:spTree>
    <p:extLst>
      <p:ext uri="{BB962C8B-B14F-4D97-AF65-F5344CB8AC3E}">
        <p14:creationId xmlns:p14="http://schemas.microsoft.com/office/powerpoint/2010/main" val="246916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444" y="42570"/>
            <a:ext cx="6702778" cy="6894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C00000"/>
                </a:solidFill>
              </a:rPr>
              <a:t>Development Strategies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Fair Trade Organisations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Fair Trade </a:t>
            </a:r>
            <a:r>
              <a:rPr lang="en-US" sz="2000" dirty="0" err="1"/>
              <a:t>o</a:t>
            </a:r>
            <a:r>
              <a:rPr lang="en-US" sz="2000" dirty="0" err="1" smtClean="0"/>
              <a:t>rganisations</a:t>
            </a:r>
            <a:r>
              <a:rPr lang="en-US" sz="2000" dirty="0" smtClean="0"/>
              <a:t> ensure that farmers in developing countries get a fair price and earn a decent income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Consumers will pay a higher price for goods that have the fair trade mark because they want to contribute to better conditions for producers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A trading company wishing to qualify for the International </a:t>
            </a:r>
            <a:r>
              <a:rPr lang="en-US" sz="2000" dirty="0" err="1" smtClean="0"/>
              <a:t>Fairtrade</a:t>
            </a:r>
            <a:r>
              <a:rPr lang="en-US" sz="2000" dirty="0" smtClean="0"/>
              <a:t> Certification Mark must meet the following criteria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Product must reach trader as directly as possible with few, if any, intermediaries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Product must be purchased at minimum price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Producer receives a premium for goods that are certified as organic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trader must be committed to a long term contract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Producer has access to credit from trader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Producers must be managed democratically – no use of child </a:t>
            </a:r>
            <a:r>
              <a:rPr lang="en-US" sz="2000" dirty="0" err="1" smtClean="0"/>
              <a:t>labour</a:t>
            </a:r>
            <a:endParaRPr lang="en-US" sz="20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Sustainable farming methods must be used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</a:t>
            </a:r>
            <a:r>
              <a:rPr lang="en-US" sz="2000" dirty="0" err="1" smtClean="0"/>
              <a:t>fairtrade</a:t>
            </a:r>
            <a:r>
              <a:rPr lang="en-US" sz="2000" dirty="0" smtClean="0"/>
              <a:t> premium must be used to aid local community development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16889" y="1828331"/>
            <a:ext cx="2427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file"/>
              </a:rPr>
              <a:t>Watch Fair Trade Video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Watch Chocolate Slavery Video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8588">
            <a:off x="6434962" y="3306216"/>
            <a:ext cx="2710058" cy="1605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86222" y="5411384"/>
            <a:ext cx="1924953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Complete Q 1 and 2 on P377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650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51" y="113123"/>
            <a:ext cx="562780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International barriers to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7030A0"/>
                </a:solidFill>
              </a:rPr>
              <a:t>Over-</a:t>
            </a:r>
            <a:r>
              <a:rPr lang="en-US" b="1" dirty="0" err="1" smtClean="0">
                <a:solidFill>
                  <a:srgbClr val="7030A0"/>
                </a:solidFill>
              </a:rPr>
              <a:t>specialisation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If a country is dependent on a narrow range of exports they face great vulnerability and uncertainty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If a tropical country that is reliant on tourism revenues will be limited if the global tourist trade is damaged as a result of a global slowdown in economic growth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Countries that were dependent on the export of a small range of low-skill manufactured goods such as textiles were damaged when China joined the WTO and increased their supply of textiles on world markets driving down prices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7030A0"/>
                </a:solidFill>
              </a:rPr>
              <a:t>Price volatility of primary products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Many developed countries focus on exporting primary commodities which are price inelastic (D&amp;S)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Any change in supply or demand can lead to large price fluctuations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This will have a marked impact on the export revenues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This makes it difficult for producers and governments to plan ahead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This means investment is less likely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Less investment means less growth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Less growth may mean less development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741" y="3470213"/>
            <a:ext cx="2915147" cy="32819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344" y="261055"/>
            <a:ext cx="43815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649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51" y="113123"/>
            <a:ext cx="656582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International barriers to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Inability to access international markets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Protectionism by developed countries to developing countries means that they cannot use their comparative advantage and export to developed countries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They will have limited ability to earn foreign exchange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This is especially the case in primary product markets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US pays over $3 billion in subsidies to American cotton farmers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They produce more and push the world price down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They export their surplus to developing countries who don’t benefit from subsidies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This damages the developing country’s producers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US does the same with maize, rice and dairy products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same happens in the EU with the CAP where they overproduce and export sugar, cereals and dairy produce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Small scale farmers in developing countries are effectively deprived of the ability to earn a living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Developed countries also use tariff escalation whereby they put higher tariffs on finished goods so that developed countries become trapped as suppliers of raw materials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112" y="395110"/>
            <a:ext cx="3894666" cy="19473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115" y="4303889"/>
            <a:ext cx="2483885" cy="151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872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33" y="606778"/>
            <a:ext cx="8713610" cy="550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07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51" y="113123"/>
            <a:ext cx="553571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International barriers to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Inability to access international market continued…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A final factor that prevents countries from accessing international markets is non convertible currency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Any currency that is used primarily for domestic transactions and is not openly traded on a </a:t>
            </a:r>
            <a:r>
              <a:rPr lang="en-US" sz="2000" dirty="0" err="1"/>
              <a:t>forex</a:t>
            </a:r>
            <a:r>
              <a:rPr lang="en-US" sz="2000" dirty="0"/>
              <a:t> market</a:t>
            </a:r>
            <a:r>
              <a:rPr lang="en-US" sz="20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This </a:t>
            </a:r>
            <a:r>
              <a:rPr lang="en-US" sz="2000" dirty="0"/>
              <a:t>usually is a result of government restrictions, which prevent it from being exchanged for foreign </a:t>
            </a:r>
            <a:r>
              <a:rPr lang="en-US" sz="2000" dirty="0" smtClean="0"/>
              <a:t>currencies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Most operate a fixed exchange rate where the domestic currency is pegged to the US Dollar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Long term changes in the terms of trade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Changes in the relative prices of exports and imports have a marked effect upon the ability of developing countries to trade internationally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If commodity prices fall over time the revenues fall and so does their ability to buy imports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72014">
            <a:off x="5122333" y="459530"/>
            <a:ext cx="4449233" cy="22568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062" y="4346222"/>
            <a:ext cx="3316826" cy="186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24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51" y="113123"/>
            <a:ext cx="553571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Trade Strategies for economic growth and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Import substitution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Remember that growth is not development but if it can generate income it may lead to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Import substitution is a strategy to produce as many products domestically rather than import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This means less leakages from the economy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To do this the government will need to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Decide what to produce domestically – probably </a:t>
            </a:r>
            <a:r>
              <a:rPr lang="en-US" sz="2000" dirty="0" err="1" smtClean="0"/>
              <a:t>labour</a:t>
            </a:r>
            <a:r>
              <a:rPr lang="en-US" sz="2000" dirty="0" smtClean="0"/>
              <a:t> intensive, low skill manufactured goods such as clothes and shoes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err="1" smtClean="0"/>
              <a:t>Subsidise</a:t>
            </a:r>
            <a:r>
              <a:rPr lang="en-US" sz="2000" dirty="0" smtClean="0"/>
              <a:t> domestic industries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Implement a protectionist system with high import tariffs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This will protect jobs in the domestic industries, protect the local culture and protect the economy from the power of multinational corporations.</a:t>
            </a:r>
          </a:p>
          <a:p>
            <a:pPr lvl="1"/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956" y="1816100"/>
            <a:ext cx="29972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6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740" y="1298222"/>
            <a:ext cx="3969926" cy="29774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3950" y="113123"/>
            <a:ext cx="626949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Trade Strategies for economic growth and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Import substitution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disadvantages of import substitution are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It may only protect jobs in the short run; if there is little growth there will not be much job creation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country does not enjoy the advantages of comparative advantage and </a:t>
            </a:r>
            <a:r>
              <a:rPr lang="en-US" sz="2000" dirty="0" err="1" smtClean="0"/>
              <a:t>specialisation</a:t>
            </a:r>
            <a:r>
              <a:rPr lang="en-US" sz="2000" dirty="0" smtClean="0"/>
              <a:t> and will produce inefficiently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lack of competition may drive domestic industries to be inefficient and not invest in R&amp;D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Domestic supply constraints may lead to inflation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Other countries may take retaliatory protectionist measures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main countries to adopt this strategy were in Latin America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Former colonies also gained their independence by doing this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problem was that government overspending lead to debt crisis and countries had to go to the IMF for help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38266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50" y="113123"/>
            <a:ext cx="638238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Trade Strategies for economic growth and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Export promotion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Often called export led growth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Growth is achieved by concentrating on increasing exports and export revenue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country will need to adopt some of the following policies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err="1" smtClean="0"/>
              <a:t>Liberalised</a:t>
            </a:r>
            <a:r>
              <a:rPr lang="en-US" sz="2000" dirty="0" smtClean="0"/>
              <a:t> trade – open up markets to foreign competition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err="1" smtClean="0"/>
              <a:t>Liberalised</a:t>
            </a:r>
            <a:r>
              <a:rPr lang="en-US" sz="2000" dirty="0" smtClean="0"/>
              <a:t> capital flows – reduce restrictions on FDI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A floating exchange rate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Investment in infrastructure that allows trade to take place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Minimal government intervention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Export growth based on primary products is unlikely due to falling commodity prices and protectionism from developed countries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It is usually focused on manufactured products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Asian tigers started by manufacturing </a:t>
            </a:r>
            <a:r>
              <a:rPr lang="en-US" sz="2000" dirty="0" err="1" smtClean="0"/>
              <a:t>labour</a:t>
            </a:r>
            <a:r>
              <a:rPr lang="en-US" sz="2000" dirty="0" smtClean="0"/>
              <a:t> intensive products and eventually moved onto more sophisticated capital intensive products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1467" y="310445"/>
            <a:ext cx="2673684" cy="203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9164" y="3471333"/>
            <a:ext cx="3311558" cy="307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37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444" y="113123"/>
            <a:ext cx="625122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Trade Strategies for economic growth and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7030A0"/>
                </a:solidFill>
              </a:rPr>
              <a:t>Export promotion - evaluation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There are a number of problems with export led growth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With the success of the Asian Tigers developed countries lobbied their governments to place tariffs on developing countries which removed their comparative advantage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Developed countries used tariff escalation to put higher tariffs on processed goods and assembled products pushing the developing countries back to primary products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In the assumptions required for export led growth it mentions ‘little government intervention’ however the Asian Tigers succeeded because their governments intervened arguing the infant industries needed protection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If countries attract MNCs they may become powerful and lead to problems (next chapter)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Export promotion could lead to more income inequality giving growth but not necessarily economic development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928" y="1876777"/>
            <a:ext cx="4060471" cy="324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15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75A14129-EE93-4AB5-AF01-A68842A292EA}" vid="{8C84899B-FEDB-472A-9173-FA931E94AE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1519</TotalTime>
  <Words>1327</Words>
  <Application>Microsoft Macintosh PowerPoint</Application>
  <PresentationFormat>On-screen Show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International Trade and Economic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 Christopher's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Trade and Economic Development</dc:title>
  <dc:creator>Julia Peters</dc:creator>
  <cp:lastModifiedBy>Julia</cp:lastModifiedBy>
  <cp:revision>22</cp:revision>
  <cp:lastPrinted>2013-11-24T05:48:39Z</cp:lastPrinted>
  <dcterms:created xsi:type="dcterms:W3CDTF">2013-11-21T09:19:13Z</dcterms:created>
  <dcterms:modified xsi:type="dcterms:W3CDTF">2015-07-13T08:37:09Z</dcterms:modified>
</cp:coreProperties>
</file>